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66"/>
  </p:notesMasterIdLst>
  <p:sldIdLst>
    <p:sldId id="377" r:id="rId3"/>
    <p:sldId id="378" r:id="rId4"/>
    <p:sldId id="371" r:id="rId5"/>
    <p:sldId id="376" r:id="rId6"/>
    <p:sldId id="256" r:id="rId7"/>
    <p:sldId id="265" r:id="rId8"/>
    <p:sldId id="266" r:id="rId9"/>
    <p:sldId id="362" r:id="rId10"/>
    <p:sldId id="359" r:id="rId11"/>
    <p:sldId id="361" r:id="rId12"/>
    <p:sldId id="268" r:id="rId13"/>
    <p:sldId id="269" r:id="rId14"/>
    <p:sldId id="337" r:id="rId15"/>
    <p:sldId id="270" r:id="rId16"/>
    <p:sldId id="291" r:id="rId17"/>
    <p:sldId id="292" r:id="rId18"/>
    <p:sldId id="280" r:id="rId19"/>
    <p:sldId id="340" r:id="rId20"/>
    <p:sldId id="281" r:id="rId21"/>
    <p:sldId id="295" r:id="rId22"/>
    <p:sldId id="296" r:id="rId23"/>
    <p:sldId id="297" r:id="rId24"/>
    <p:sldId id="285" r:id="rId25"/>
    <p:sldId id="261" r:id="rId26"/>
    <p:sldId id="288" r:id="rId27"/>
    <p:sldId id="373" r:id="rId28"/>
    <p:sldId id="289" r:id="rId29"/>
    <p:sldId id="290" r:id="rId30"/>
    <p:sldId id="372" r:id="rId31"/>
    <p:sldId id="301" r:id="rId32"/>
    <p:sldId id="303" r:id="rId33"/>
    <p:sldId id="304" r:id="rId34"/>
    <p:sldId id="306" r:id="rId35"/>
    <p:sldId id="305" r:id="rId36"/>
    <p:sldId id="309" r:id="rId37"/>
    <p:sldId id="302" r:id="rId38"/>
    <p:sldId id="310" r:id="rId39"/>
    <p:sldId id="311" r:id="rId40"/>
    <p:sldId id="312" r:id="rId41"/>
    <p:sldId id="313" r:id="rId42"/>
    <p:sldId id="314" r:id="rId43"/>
    <p:sldId id="369" r:id="rId44"/>
    <p:sldId id="321" r:id="rId45"/>
    <p:sldId id="363" r:id="rId46"/>
    <p:sldId id="332" r:id="rId47"/>
    <p:sldId id="333" r:id="rId48"/>
    <p:sldId id="323" r:id="rId49"/>
    <p:sldId id="319" r:id="rId50"/>
    <p:sldId id="336" r:id="rId51"/>
    <p:sldId id="324" r:id="rId52"/>
    <p:sldId id="331" r:id="rId53"/>
    <p:sldId id="370" r:id="rId54"/>
    <p:sldId id="379" r:id="rId55"/>
    <p:sldId id="315" r:id="rId56"/>
    <p:sldId id="316" r:id="rId57"/>
    <p:sldId id="275" r:id="rId58"/>
    <p:sldId id="277" r:id="rId59"/>
    <p:sldId id="278" r:id="rId60"/>
    <p:sldId id="328" r:id="rId61"/>
    <p:sldId id="276" r:id="rId62"/>
    <p:sldId id="330" r:id="rId63"/>
    <p:sldId id="381" r:id="rId64"/>
    <p:sldId id="380" r:id="rId65"/>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77"/>
            <p14:sldId id="378"/>
            <p14:sldId id="371"/>
            <p14:sldId id="376"/>
            <p14:sldId id="256"/>
            <p14:sldId id="265"/>
            <p14:sldId id="266"/>
            <p14:sldId id="362"/>
            <p14:sldId id="359"/>
            <p14:sldId id="361"/>
            <p14:sldId id="268"/>
            <p14:sldId id="269"/>
            <p14:sldId id="337"/>
            <p14:sldId id="270"/>
            <p14:sldId id="291"/>
            <p14:sldId id="292"/>
          </p14:sldIdLst>
        </p14:section>
        <p14:section name="filter" id="{8CE85830-1EBC-4B15-A9C0-3C5DD3DA008A}">
          <p14:sldIdLst>
            <p14:sldId id="280"/>
            <p14:sldId id="340"/>
            <p14:sldId id="281"/>
            <p14:sldId id="295"/>
            <p14:sldId id="296"/>
            <p14:sldId id="297"/>
            <p14:sldId id="285"/>
            <p14:sldId id="261"/>
            <p14:sldId id="288"/>
            <p14:sldId id="373"/>
            <p14:sldId id="289"/>
            <p14:sldId id="290"/>
            <p14:sldId id="372"/>
          </p14:sldIdLst>
        </p14:section>
        <p14:section name="arrange" id="{8168BACF-403C-4723-B5F3-875FAE6C5A39}">
          <p14:sldIdLst>
            <p14:sldId id="301"/>
            <p14:sldId id="303"/>
            <p14:sldId id="304"/>
            <p14:sldId id="306"/>
            <p14:sldId id="305"/>
          </p14:sldIdLst>
        </p14:section>
        <p14:section name="pipe" id="{7561AE8B-0928-4B40-9E7D-8496CE581DA5}">
          <p14:sldIdLst>
            <p14:sldId id="309"/>
            <p14:sldId id="302"/>
            <p14:sldId id="310"/>
            <p14:sldId id="311"/>
            <p14:sldId id="312"/>
            <p14:sldId id="313"/>
            <p14:sldId id="314"/>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79"/>
            <p14:sldId id="315"/>
            <p14:sldId id="316"/>
            <p14:sldId id="275"/>
            <p14:sldId id="277"/>
            <p14:sldId id="278"/>
            <p14:sldId id="328"/>
            <p14:sldId id="276"/>
            <p14:sldId id="330"/>
            <p14:sldId id="381"/>
            <p14:sldId id="38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1" autoAdjust="0"/>
    <p:restoredTop sz="73741" autoAdjust="0"/>
  </p:normalViewPr>
  <p:slideViewPr>
    <p:cSldViewPr snapToGrid="0">
      <p:cViewPr varScale="1">
        <p:scale>
          <a:sx n="81" d="100"/>
          <a:sy n="81" d="100"/>
        </p:scale>
        <p:origin x="1784" y="184"/>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 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your columns of interest and all the rows that you started with.</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a:t>
            </a:r>
            <a:r>
              <a:rPr lang="en-US" sz="600" dirty="0" err="1">
                <a:solidFill>
                  <a:schemeClr val="dk1"/>
                </a:solidFill>
                <a:latin typeface="Calibri"/>
                <a:ea typeface="Calibri"/>
                <a:cs typeface="Calibri"/>
                <a:sym typeface="Calibri"/>
              </a:rPr>
              <a:t>dplyr</a:t>
            </a:r>
            <a:r>
              <a:rPr lang="en-US" sz="600" dirty="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‘orders’, and return a new data frame that only has the columns description and department. You 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indent="0">
              <a:buNone/>
            </a:pPr>
            <a:endParaRP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 we supply the orders data frame as the first argument. Afterwards we provide one logical test; we ask filter() to return</a:t>
            </a:r>
            <a:r>
              <a:rPr lang="en-US" baseline="0" dirty="0"/>
              <a:t> rows in which the </a:t>
            </a:r>
            <a:r>
              <a:rPr lang="en-US" baseline="0" dirty="0" err="1"/>
              <a:t>patient_id</a:t>
            </a:r>
            <a:r>
              <a:rPr lang="en-US" baseline="0" dirty="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You have a variety of operators with which to join two or more logic</a:t>
            </a:r>
            <a:r>
              <a:rPr lang="en-US" baseline="0" dirty="0"/>
              <a:t> statements.</a:t>
            </a:r>
            <a:endParaRPr lang="en-US" dirty="0"/>
          </a:p>
          <a:p>
            <a:pPr marL="0" indent="0">
              <a:buNone/>
            </a:pPr>
            <a:r>
              <a:rPr lang="en-US" dirty="0"/>
              <a:t>You could formally tell filter to join the two logical tests using the ‘&amp;’ symbol. You can include an ‘or’ condition using the pipe character |, e.g. condition A | condition B.</a:t>
            </a:r>
          </a:p>
          <a:p>
            <a:pPr marL="0" indent="0">
              <a:buNone/>
            </a:pPr>
            <a:r>
              <a:rPr lang="en-US" dirty="0"/>
              <a:t>Both in </a:t>
            </a:r>
            <a:r>
              <a:rPr lang="en-US" dirty="0" err="1"/>
              <a:t>dplyr</a:t>
            </a:r>
            <a:r>
              <a:rPr lang="en-US" dirty="0"/>
              <a:t> and throughout R the exclamation point !</a:t>
            </a:r>
            <a:r>
              <a:rPr lang="en-US" baseline="0" dirty="0"/>
              <a:t> is used as a negation. Finally, </a:t>
            </a:r>
            <a:r>
              <a:rPr lang="en-US" baseline="0" dirty="0" err="1"/>
              <a:t>dplyr</a:t>
            </a:r>
            <a:r>
              <a:rPr lang="en-US" baseline="0" dirty="0"/>
              <a:t> supports a convenience function in which you can test if the values in a column match any of a vector of values (equivalent to, say, </a:t>
            </a:r>
            <a:r>
              <a:rPr lang="en-US" baseline="0" dirty="0" err="1"/>
              <a:t>patient_id</a:t>
            </a:r>
            <a:r>
              <a:rPr lang="en-US" baseline="0" dirty="0"/>
              <a:t> equals x, y, or z). This is implemented with the %in% function. For example one could write filter(orders, </a:t>
            </a:r>
            <a:r>
              <a:rPr lang="en-US" baseline="0" dirty="0" err="1"/>
              <a:t>proc_code</a:t>
            </a:r>
            <a:r>
              <a:rPr lang="en-US" baseline="0" dirty="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Often when exploring your data you’ll be interested in organizing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a:t>
            </a:r>
            <a:r>
              <a:rPr lang="en-US" baseline="0" dirty="0" err="1"/>
              <a:t>dplyr</a:t>
            </a:r>
            <a:r>
              <a:rPr lang="en-US" baseline="0" dirty="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orders data frame by the </a:t>
            </a:r>
            <a:r>
              <a:rPr lang="en-US" baseline="0" dirty="0" err="1"/>
              <a:t>result_time</a:t>
            </a:r>
            <a:r>
              <a:rPr lang="en-US" baseline="0" dirty="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a:t>desc</a:t>
            </a:r>
            <a:r>
              <a:rPr lang="en-US" baseline="0" dirty="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we should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endParaRPr lang="en-US"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orders data set, one may</a:t>
            </a:r>
            <a:r>
              <a:rPr lang="en-US" baseline="0" dirty="0"/>
              <a:t> investigate the ordering of tests that are not recommended for routine use, such as 1,25 </a:t>
            </a:r>
            <a:r>
              <a:rPr lang="en-US" baseline="0" dirty="0" err="1"/>
              <a:t>dihydroxy</a:t>
            </a:r>
            <a:r>
              <a:rPr lang="en-US" baseline="0" dirty="0"/>
              <a:t> vitamin D. The 25-hydroxy vitamin D level is the preferred test for screening for vitamin D deficiency. The 1,25 </a:t>
            </a:r>
            <a:r>
              <a:rPr lang="en-US" baseline="0" dirty="0" err="1"/>
              <a:t>dihydroxy</a:t>
            </a:r>
            <a:r>
              <a:rPr lang="en-US" baseline="0" dirty="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a:p>
          <a:p>
            <a:pPr marL="0" indent="0">
              <a:buNone/>
            </a:pPr>
            <a:r>
              <a:rPr lang="en-US" dirty="0"/>
              <a:t>It’s</a:t>
            </a:r>
            <a:r>
              <a:rPr lang="en-US" baseline="0" dirty="0"/>
              <a:t> easy to see that this analysis requires a lot of typing, and has a lot of redundancy in that we sequentially update the new data frame 125VITD as well progress through the analysis.</a:t>
            </a:r>
            <a:endParaRPr lang="en-US" dirty="0"/>
          </a:p>
        </p:txBody>
      </p:sp>
    </p:spTree>
    <p:extLst>
      <p:ext uri="{BB962C8B-B14F-4D97-AF65-F5344CB8AC3E}">
        <p14:creationId xmlns:p14="http://schemas.microsoft.com/office/powerpoint/2010/main" val="2136038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a:t>
            </a:r>
            <a:r>
              <a:rPr lang="en-US" baseline="0" dirty="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a:t>pref_list_type</a:t>
            </a:r>
            <a:r>
              <a:rPr lang="en-US" baseline="0" dirty="0"/>
              <a:t>, but that’s not easy to see in this snippet of code. What would be helpful when performing fairly typical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a:t>patient_id</a:t>
            </a:r>
            <a:r>
              <a:rPr lang="en-US" baseline="0" dirty="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 self describes what it does since it’s written in a sequential,</a:t>
            </a:r>
            <a:r>
              <a:rPr lang="en-US" baseline="0" dirty="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a:p>
        </p:txBody>
      </p:sp>
    </p:spTree>
    <p:extLst>
      <p:ext uri="{BB962C8B-B14F-4D97-AF65-F5344CB8AC3E}">
        <p14:creationId xmlns:p14="http://schemas.microsoft.com/office/powerpoint/2010/main" val="1755690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402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If you’re interested in orders for basic metabolic panels from September,</a:t>
            </a:r>
            <a:r>
              <a:rPr lang="en-US" baseline="0" dirty="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a:t>order_time</a:t>
            </a:r>
            <a:r>
              <a:rPr lang="en-US" baseline="0" dirty="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work-horse functions in </a:t>
            </a:r>
            <a:r>
              <a:rPr lang="en-US" dirty="0" err="1"/>
              <a:t>dplyr</a:t>
            </a:r>
            <a:r>
              <a:rPr lang="en-US" dirty="0"/>
              <a:t> to accomplish these types of tasks</a:t>
            </a:r>
            <a:r>
              <a:rPr lang="en-US" baseline="0" dirty="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look at an</a:t>
            </a:r>
            <a:r>
              <a:rPr lang="en-US" baseline="0" dirty="0"/>
              <a:t> example. Say we wanted to share our data set with a research collaborator. What we could do is create a new column, called for instance “</a:t>
            </a:r>
            <a:r>
              <a:rPr lang="en-US" baseline="0" dirty="0" err="1"/>
              <a:t>coded_order_id</a:t>
            </a:r>
            <a:r>
              <a:rPr lang="en-US" baseline="0" dirty="0"/>
              <a:t>” and set that equal to half the numeric value contained in </a:t>
            </a:r>
            <a:r>
              <a:rPr lang="en-US" baseline="0" dirty="0" err="1"/>
              <a:t>order_id</a:t>
            </a:r>
            <a:r>
              <a:rPr lang="en-US" baseline="0" dirty="0"/>
              <a:t>. In this situation mutate() would perform that calculation on each row and place the result in a new column at the right most part of our data frame. Note how in this example we essentially treat </a:t>
            </a:r>
            <a:r>
              <a:rPr lang="en-US" baseline="0" dirty="0" err="1"/>
              <a:t>order_id</a:t>
            </a:r>
            <a:r>
              <a:rPr lang="en-US" baseline="0" dirty="0"/>
              <a:t> like it’s a variable. This is a feature of mutate(). We can refer to values in other columns in the same data frame simply by referring to their name.</a:t>
            </a:r>
          </a:p>
          <a:p>
            <a:pPr marL="0" indent="0">
              <a:buNone/>
            </a:pPr>
            <a:endParaRPr lang="en-US" baseline="0" dirty="0"/>
          </a:p>
          <a:p>
            <a:pPr marL="0" indent="0">
              <a:buNone/>
            </a:pPr>
            <a:r>
              <a:rPr lang="en-US" baseline="0" dirty="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600" dirty="0" err="1">
                <a:solidFill>
                  <a:srgbClr val="333333"/>
                </a:solidFill>
                <a:highlight>
                  <a:srgbClr val="FFFFFF"/>
                </a:highlight>
              </a:rPr>
              <a:t>tidyverse</a:t>
            </a:r>
            <a:r>
              <a:rPr lang="en-US" sz="600" dirty="0">
                <a:solidFill>
                  <a:srgbClr val="333333"/>
                </a:solidFill>
                <a:highlight>
                  <a:srgbClr val="FFFFFF"/>
                </a:highlight>
              </a:rPr>
              <a:t>, you will spend much less time munging data from one representation to another, allowing you to spend more time on the analytic questions at hand.</a:t>
            </a:r>
            <a:r>
              <a:rPr lang="en-US" sz="600" dirty="0"/>
              <a:t> The </a:t>
            </a:r>
            <a:r>
              <a:rPr lang="en-US" sz="600" dirty="0" err="1"/>
              <a:t>dplyr</a:t>
            </a:r>
            <a:r>
              <a:rPr lang="en-US" sz="600" dirty="0"/>
              <a:t> package provides functions that begin this process, they help you carve, expand, and collapse data.</a:t>
            </a:r>
          </a:p>
          <a:p>
            <a:pPr marL="0" indent="0">
              <a:lnSpc>
                <a:spcPct val="115000"/>
              </a:lnSpc>
              <a:buClr>
                <a:schemeClr val="dk1"/>
              </a:buClr>
              <a:buNone/>
            </a:pPr>
            <a:endParaRPr lang="en-US" sz="600" dirty="0"/>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R has many ways to rename columns because of how important it is. You can also use a dedicated </a:t>
            </a:r>
            <a:r>
              <a:rPr lang="en-US" sz="600" dirty="0" err="1"/>
              <a:t>dplyr</a:t>
            </a:r>
            <a:r>
              <a:rPr lang="en-US" sz="600" dirty="0"/>
              <a:t> function, rename() to accomplish this as well. Note that as opposed to select(), when using rename(), all the columns are </a:t>
            </a:r>
            <a:r>
              <a:rPr lang="en-US" sz="600" dirty="0" err="1"/>
              <a:t>retaimed</a:t>
            </a:r>
            <a:r>
              <a:rPr lang="en-US" sz="600" dirty="0"/>
              <a:t> in the output of the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many convenient ways to specify which columns you want. For instance, you can put the name of two columns separated by a colon mark, and select will return those two columns and all those in between. With select you could put a negative sign in front of a column name or a vector of column names and you'll get back everything except those columns. </a:t>
            </a:r>
            <a:r>
              <a:rPr lang="en-US" dirty="0">
                <a:solidFill>
                  <a:schemeClr val="dk1"/>
                </a:solidFill>
              </a:rPr>
              <a:t>Then there's other functions that you can use inside of select 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Listed here are additional select helper functions.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indent="0">
              <a:buNone/>
            </a:pPr>
            <a:endParaRPr dirty="0"/>
          </a:p>
        </p:txBody>
      </p:sp>
      <p:sp>
        <p:nvSpPr>
          <p:cNvPr id="253" name="Google Shape;253;p18: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339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a:t>
            </a:r>
            <a:r>
              <a:rPr lang="en-US" dirty="0" err="1"/>
              <a:t>dplyr</a:t>
            </a:r>
            <a:r>
              <a:rPr lang="en-US" dirty="0"/>
              <a:t> functions as the data analysis framework is that these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63</a:t>
            </a:fld>
            <a:endParaRPr lang="en-US"/>
          </a:p>
        </p:txBody>
      </p:sp>
    </p:spTree>
    <p:extLst>
      <p:ext uri="{BB962C8B-B14F-4D97-AF65-F5344CB8AC3E}">
        <p14:creationId xmlns:p14="http://schemas.microsoft.com/office/powerpoint/2010/main" val="4114865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34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9.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theme" Target="../theme/theme2.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2" r:id="rId5"/>
    <p:sldLayoutId id="2147483655" r:id="rId6"/>
    <p:sldLayoutId id="2147483673" r:id="rId7"/>
    <p:sldLayoutId id="2147483674" r:id="rId8"/>
    <p:sldLayoutId id="2147483676" r:id="rId9"/>
    <p:sldLayoutId id="214748367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8/2/19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79552" y="4804013"/>
            <a:ext cx="7772400" cy="1766127"/>
          </a:xfrm>
        </p:spPr>
        <p:txBody>
          <a:bodyPr>
            <a:normAutofit/>
          </a:bodyPr>
          <a:lstStyle/>
          <a:p>
            <a:r>
              <a:rPr lang="en-US" b="1" dirty="0"/>
              <a:t>An Introduction to the R Programming Language</a:t>
            </a: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4</a:t>
            </a:r>
          </a:p>
          <a:p>
            <a:r>
              <a:rPr lang="en-US" sz="2800" b="1" dirty="0"/>
              <a:t>Data Wrangling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Your Turn 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a:solidFill>
                  <a:srgbClr val="005493"/>
                </a:solidFill>
              </a:rPr>
              <a:t>04-Transform.Rmd"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pic>
        <p:nvPicPr>
          <p:cNvPr id="3" name="Picture 2"/>
          <p:cNvPicPr>
            <a:picLocks noChangeAspect="1"/>
          </p:cNvPicPr>
          <p:nvPr/>
        </p:nvPicPr>
        <p:blipFill>
          <a:blip r:embed="rId4"/>
          <a:stretch>
            <a:fillRect/>
          </a:stretch>
        </p:blipFill>
        <p:spPr>
          <a:xfrm>
            <a:off x="2037670" y="4045403"/>
            <a:ext cx="9324975" cy="1314450"/>
          </a:xfrm>
          <a:prstGeom prst="rect">
            <a:avLst/>
          </a:prstGeom>
        </p:spPr>
      </p:pic>
      <p:sp>
        <p:nvSpPr>
          <p:cNvPr id="4" name="Oval 3"/>
          <p:cNvSpPr/>
          <p:nvPr/>
        </p:nvSpPr>
        <p:spPr>
          <a:xfrm>
            <a:off x="10937421" y="4086223"/>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91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val="20000"/>
                    </a:ext>
                  </a:extLst>
                </a:gridCol>
                <a:gridCol w="900814">
                  <a:extLst>
                    <a:ext uri="{9D8B030D-6E8A-4147-A177-3AD203B41FA5}">
                      <a16:colId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"BMP"</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normAutofit/>
          </a:bodyPr>
          <a:lstStyle/>
          <a:p>
            <a:r>
              <a:rPr lang="en-US" dirty="0">
                <a:solidFill>
                  <a:srgbClr val="005493"/>
                </a:solidFill>
              </a:rPr>
              <a:t>Your Turn 2</a:t>
            </a:r>
            <a:endParaRPr lang="en-US" dirty="0"/>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normAutofit fontScale="77500" lnSpcReduction="20000"/>
          </a:bodyPr>
          <a:lstStyle/>
          <a:p>
            <a:pPr marL="6803" marR="2721">
              <a:lnSpc>
                <a:spcPct val="124848"/>
              </a:lnSpc>
            </a:pPr>
            <a:r>
              <a:rPr lang="en-US" sz="5400" dirty="0">
                <a:solidFill>
                  <a:srgbClr val="005493"/>
                </a:solidFill>
              </a:rPr>
              <a:t>Use filter() with the logical operators to find:</a:t>
            </a:r>
            <a:endParaRPr lang="en-US" sz="6000" dirty="0">
              <a:solidFill>
                <a:srgbClr val="005493"/>
              </a:solidFill>
            </a:endParaRPr>
          </a:p>
          <a:p>
            <a:pPr marL="6803" marR="2721">
              <a:lnSpc>
                <a:spcPct val="124848"/>
              </a:lnSpc>
            </a:pPr>
            <a:endParaRPr lang="en-US" dirty="0">
              <a:solidFill>
                <a:srgbClr val="005493"/>
              </a:solidFill>
            </a:endParaRPr>
          </a:p>
          <a:p>
            <a:pPr marL="521153" marR="2721" indent="-514350">
              <a:lnSpc>
                <a:spcPct val="124848"/>
              </a:lnSpc>
              <a:buClr>
                <a:srgbClr val="3577A9"/>
              </a:buClr>
              <a:buFont typeface="+mj-lt"/>
              <a:buAutoNum type="alphaLcParenR"/>
            </a:pPr>
            <a:r>
              <a:rPr lang="en-US" dirty="0">
                <a:solidFill>
                  <a:srgbClr val="005493"/>
                </a:solidFill>
              </a:rPr>
              <a:t>Every </a:t>
            </a:r>
            <a:r>
              <a:rPr lang="en-US" b="1" dirty="0" err="1">
                <a:solidFill>
                  <a:srgbClr val="005493"/>
                </a:solidFill>
              </a:rPr>
              <a:t>order_id</a:t>
            </a:r>
            <a:r>
              <a:rPr lang="en-US" dirty="0">
                <a:solidFill>
                  <a:srgbClr val="005493"/>
                </a:solidFill>
              </a:rPr>
              <a:t> that is greater than 100000</a:t>
            </a:r>
          </a:p>
          <a:p>
            <a:pPr marL="521153" marR="2721" indent="-514350">
              <a:lnSpc>
                <a:spcPct val="124848"/>
              </a:lnSpc>
              <a:buClr>
                <a:srgbClr val="3577A9"/>
              </a:buClr>
              <a:buFont typeface="+mj-lt"/>
              <a:buAutoNum type="alphaLcParenR"/>
            </a:pPr>
            <a:r>
              <a:rPr lang="en-US" dirty="0">
                <a:solidFill>
                  <a:srgbClr val="005493"/>
                </a:solidFill>
              </a:rPr>
              <a:t>All of the orders where </a:t>
            </a:r>
            <a:r>
              <a:rPr lang="en-US" b="1" dirty="0" err="1">
                <a:solidFill>
                  <a:srgbClr val="005493"/>
                </a:solidFill>
              </a:rPr>
              <a:t>lab_status_c_descr</a:t>
            </a:r>
            <a:r>
              <a:rPr lang="en-US" dirty="0">
                <a:solidFill>
                  <a:srgbClr val="005493"/>
                </a:solidFill>
              </a:rPr>
              <a:t> is equal to "Final result"</a:t>
            </a:r>
          </a:p>
          <a:p>
            <a:endParaRPr lang="en-US" dirty="0"/>
          </a:p>
        </p:txBody>
      </p:sp>
    </p:spTree>
    <p:extLst>
      <p:ext uri="{BB962C8B-B14F-4D97-AF65-F5344CB8AC3E}">
        <p14:creationId xmlns:p14="http://schemas.microsoft.com/office/powerpoint/2010/main" val="1361887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proc_code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3.	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4.	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a:solidFill>
                  <a:srgbClr val="0365C0"/>
                </a:solidFill>
                <a:latin typeface="Consolas" panose="020B0609020204030204" pitchFamily="49" charset="0"/>
                <a:ea typeface="Courier New"/>
                <a:cs typeface="Courier New"/>
                <a:sym typeface="Courier New"/>
              </a:rPr>
              <a:t>patient_id</a:t>
            </a:r>
            <a:r>
              <a:rPr lang="en-US" sz="2400" dirty="0">
                <a:solidFill>
                  <a:srgbClr val="0365C0"/>
                </a:solidFill>
                <a:latin typeface="Consolas" panose="020B0609020204030204" pitchFamily="49" charset="0"/>
                <a:ea typeface="Courier New"/>
                <a:cs typeface="Courier New"/>
                <a:sym typeface="Courier New"/>
              </a:rPr>
              <a:t> == 508061, description=="T4,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a:t>Who is ordering the wrong kind of vitamin D?</a:t>
            </a:r>
          </a:p>
        </p:txBody>
      </p:sp>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arrange(VITD, 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orders to 1, 25 Vitamin D</a:t>
            </a:r>
          </a:p>
          <a:p>
            <a:r>
              <a:rPr lang="en-US" sz="3200" dirty="0">
                <a:latin typeface="Calibri" panose="020F0502020204030204" pitchFamily="34" charset="0"/>
              </a:rPr>
              <a:t>2. Select the relevant columns that contain ordering information</a:t>
            </a:r>
          </a:p>
          <a:p>
            <a:r>
              <a:rPr lang="en-US" sz="3200" dirty="0">
                <a:latin typeface="Calibri" panose="020F0502020204030204" pitchFamily="34" charset="0"/>
              </a:rPr>
              <a:t>3. Arrange those columns 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508061</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orders %&gt;% filter(</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125VITD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 Filters to orders coming from the "BEHAVIORAL HEALTH CLINIC"</a:t>
            </a:r>
          </a:p>
          <a:p>
            <a:pPr marL="6803" marR="2721"/>
            <a:r>
              <a:rPr lang="en-US" sz="2800" dirty="0">
                <a:solidFill>
                  <a:srgbClr val="005493"/>
                </a:solidFill>
                <a:latin typeface="Calibri"/>
                <a:ea typeface="Calibri"/>
                <a:cs typeface="Calibri"/>
                <a:sym typeface="Calibri"/>
              </a:rPr>
              <a:t>-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a:t>
            </a:r>
          </a:p>
          <a:p>
            <a:pPr>
              <a:spcAft>
                <a:spcPts val="600"/>
              </a:spcAft>
            </a:pPr>
            <a:r>
              <a:rPr lang="en-US" sz="2800" dirty="0">
                <a:solidFill>
                  <a:srgbClr val="005493"/>
                </a:solidFill>
                <a:latin typeface="Calibri"/>
                <a:ea typeface="Calibri"/>
                <a:cs typeface="Calibri"/>
                <a:sym typeface="Calibri"/>
              </a:rPr>
              <a:t>- CHALLENGE- Use your mouse to select the name of the new data frame from the list of data sets in the upper-right pane of </a:t>
            </a:r>
            <a:r>
              <a:rPr lang="en-US" sz="2800" dirty="0" err="1">
                <a:solidFill>
                  <a:srgbClr val="005493"/>
                </a:solidFill>
                <a:latin typeface="Calibri"/>
                <a:ea typeface="Calibri"/>
                <a:cs typeface="Calibri"/>
                <a:sym typeface="Calibri"/>
              </a:rPr>
              <a:t>Rstudio</a:t>
            </a:r>
            <a:r>
              <a:rPr lang="en-US" sz="2800" dirty="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Count of each test on weekends</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Ranking of tests by count </a:t>
            </a:r>
          </a:p>
        </p:txBody>
      </p:sp>
    </p:spTree>
    <p:extLst>
      <p:ext uri="{BB962C8B-B14F-4D97-AF65-F5344CB8AC3E}">
        <p14:creationId xmlns:p14="http://schemas.microsoft.com/office/powerpoint/2010/main" val="1208223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4</a:t>
            </a: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5F49-94BB-1E48-A0D1-BDF55454B40F}"/>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1341870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 </a:t>
            </a:r>
            <a:br>
              <a:rPr lang="en-US" dirty="0">
                <a:solidFill>
                  <a:srgbClr val="000000"/>
                </a:solidFill>
              </a:rPr>
            </a:br>
            <a:r>
              <a:rPr lang="en-US" dirty="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rename(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dirty="0">
                <a:latin typeface="Calibri" panose="020F0502020204030204" pitchFamily="34" charset="0"/>
                <a:ea typeface="Calibri"/>
                <a:cs typeface="Calibri"/>
                <a:sym typeface="Calibri"/>
              </a:rPr>
              <a:t>Select 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contains("time")</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matches("^.{4}$")</a:t>
              </a:r>
              <a:r>
                <a:rPr lang="en-US" sz="2800" dirty="0">
                  <a:latin typeface="Consolas" panose="020B0609020204030204" pitchFamily="49" charset="0"/>
                  <a:ea typeface="Courier New"/>
                  <a:cs typeface="Consolas" panose="020B0609020204030204" pitchFamily="49" charset="0"/>
                  <a:sym typeface="Courier New"/>
                </a:rPr>
                <a:t>)</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a:latin typeface="Calibri"/>
                <a:ea typeface="Calibri"/>
                <a:cs typeface="Calibri"/>
                <a:sym typeface="Calibri"/>
              </a:rPr>
              <a:t>dplyr</a:t>
            </a:r>
            <a:r>
              <a:rPr lang="en-US" sz="3200" dirty="0">
                <a:latin typeface="Calibri"/>
                <a:ea typeface="Calibri"/>
                <a:cs typeface="Calibri"/>
                <a:sym typeface="Calibri"/>
              </a:rPr>
              <a:t> 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961396" y="580764"/>
            <a:ext cx="10269206"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mutate() + </a:t>
            </a:r>
            <a:r>
              <a:rPr lang="en-US" dirty="0" err="1">
                <a:solidFill>
                  <a:srgbClr val="000000"/>
                </a:solidFill>
              </a:rPr>
              <a:t>case_when</a:t>
            </a:r>
            <a:r>
              <a:rPr lang="en-US" dirty="0">
                <a:solidFill>
                  <a:srgbClr val="000000"/>
                </a:solidFill>
              </a:rPr>
              <a:t>()</a:t>
            </a:r>
            <a:endParaRPr dirty="0"/>
          </a:p>
        </p:txBody>
      </p:sp>
      <p:sp>
        <p:nvSpPr>
          <p:cNvPr id="296" name="Google Shape;296;p32"/>
          <p:cNvSpPr txBox="1"/>
          <p:nvPr/>
        </p:nvSpPr>
        <p:spPr>
          <a:xfrm>
            <a:off x="2341967" y="1591183"/>
            <a:ext cx="7508065" cy="1167589"/>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Apply multiple conditions</a:t>
            </a:r>
            <a:endParaRPr sz="3200" dirty="0">
              <a:latin typeface="Calibri"/>
              <a:ea typeface="Calibri"/>
              <a:cs typeface="Calibri"/>
              <a:sym typeface="Calibri"/>
            </a:endParaRPr>
          </a:p>
        </p:txBody>
      </p:sp>
      <p:sp>
        <p:nvSpPr>
          <p:cNvPr id="14" name="Rectangle 13"/>
          <p:cNvSpPr/>
          <p:nvPr/>
        </p:nvSpPr>
        <p:spPr>
          <a:xfrm>
            <a:off x="777240" y="2632945"/>
            <a:ext cx="11057409" cy="2308324"/>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&lt;- orders %&gt;%</a:t>
            </a:r>
          </a:p>
          <a:p>
            <a:r>
              <a:rPr lang="en-US" sz="2400" dirty="0">
                <a:latin typeface="Consolas" panose="020B0609020204030204" pitchFamily="49" charset="0"/>
                <a:ea typeface="Courier New"/>
                <a:cs typeface="Consolas" panose="020B0609020204030204" pitchFamily="49" charset="0"/>
                <a:sym typeface="Courier New"/>
              </a:rPr>
              <a:t>  mutate(</a:t>
            </a:r>
            <a:r>
              <a:rPr lang="en-US" sz="2400" dirty="0" err="1">
                <a:latin typeface="Consolas" panose="020B0609020204030204" pitchFamily="49" charset="0"/>
                <a:ea typeface="Courier New"/>
                <a:cs typeface="Consolas" panose="020B0609020204030204" pitchFamily="49" charset="0"/>
                <a:sym typeface="Courier New"/>
              </a:rPr>
              <a:t>pref_list_cat</a:t>
            </a:r>
            <a:r>
              <a:rPr lang="en-US" sz="2400" dirty="0">
                <a:latin typeface="Consolas" panose="020B0609020204030204" pitchFamily="49" charset="0"/>
                <a:ea typeface="Courier New"/>
                <a:cs typeface="Consolas" panose="020B0609020204030204" pitchFamily="49" charset="0"/>
                <a:sym typeface="Courier New"/>
              </a:rPr>
              <a:t> = </a:t>
            </a:r>
            <a:r>
              <a:rPr lang="en-US" sz="2400" dirty="0" err="1">
                <a:latin typeface="Consolas" panose="020B0609020204030204" pitchFamily="49" charset="0"/>
                <a:ea typeface="Courier New"/>
                <a:cs typeface="Consolas" panose="020B0609020204030204" pitchFamily="49" charset="0"/>
                <a:sym typeface="Courier New"/>
              </a:rPr>
              <a:t>case_when</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"Clinic Preference List" ~ "clinic",</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"Provider Preference List" ~ "provider",</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"None" ~ </a:t>
            </a:r>
            <a:r>
              <a:rPr lang="en-US" sz="2400" dirty="0" err="1">
                <a:latin typeface="Consolas" panose="020B0609020204030204" pitchFamily="49" charset="0"/>
                <a:ea typeface="Courier New"/>
                <a:cs typeface="Consolas" panose="020B0609020204030204" pitchFamily="49" charset="0"/>
                <a:sym typeface="Courier New"/>
              </a:rPr>
              <a:t>NA_character</a:t>
            </a:r>
            <a:r>
              <a:rPr lang="en-US" sz="2400" dirty="0">
                <a:latin typeface="Consolas" panose="020B0609020204030204" pitchFamily="49" charset="0"/>
                <a:ea typeface="Courier New"/>
                <a:cs typeface="Consolas" panose="020B0609020204030204" pitchFamily="49" charset="0"/>
                <a:sym typeface="Courier New"/>
              </a:rPr>
              <a:t>_</a:t>
            </a:r>
          </a:p>
          <a:p>
            <a:r>
              <a:rPr lang="en-US" sz="2400" dirty="0">
                <a:latin typeface="Consolas" panose="020B0609020204030204" pitchFamily="49" charset="0"/>
                <a:ea typeface="Courier New"/>
                <a:cs typeface="Consolas" panose="020B0609020204030204" pitchFamily="49" charset="0"/>
                <a:sym typeface="Courier New"/>
              </a:rPr>
              <a:t>  ))</a:t>
            </a:r>
            <a:endParaRPr lang="en-US" sz="24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8;p17">
            <a:extLst>
              <a:ext uri="{FF2B5EF4-FFF2-40B4-BE49-F238E27FC236}">
                <a16:creationId xmlns:a16="http://schemas.microsoft.com/office/drawing/2014/main" id="{334CC984-9045-6B47-BD8B-0ED4FA14187F}"/>
              </a:ext>
            </a:extLst>
          </p:cNvPr>
          <p:cNvSpPr txBox="1"/>
          <p:nvPr/>
        </p:nvSpPr>
        <p:spPr>
          <a:xfrm>
            <a:off x="1835308" y="5476362"/>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grpSp>
        <p:nvGrpSpPr>
          <p:cNvPr id="6" name="Group 5">
            <a:extLst>
              <a:ext uri="{FF2B5EF4-FFF2-40B4-BE49-F238E27FC236}">
                <a16:creationId xmlns:a16="http://schemas.microsoft.com/office/drawing/2014/main" id="{453EB5FD-0FEE-6643-BF27-C9E8513BC8FF}"/>
              </a:ext>
            </a:extLst>
          </p:cNvPr>
          <p:cNvGrpSpPr/>
          <p:nvPr/>
        </p:nvGrpSpPr>
        <p:grpSpPr>
          <a:xfrm>
            <a:off x="1468582" y="2401388"/>
            <a:ext cx="8229599" cy="1422467"/>
            <a:chOff x="1468582" y="2401388"/>
            <a:chExt cx="8229599" cy="1422467"/>
          </a:xfrm>
        </p:grpSpPr>
        <p:sp>
          <p:nvSpPr>
            <p:cNvPr id="4" name="Rounded Rectangle 3">
              <a:extLst>
                <a:ext uri="{FF2B5EF4-FFF2-40B4-BE49-F238E27FC236}">
                  <a16:creationId xmlns:a16="http://schemas.microsoft.com/office/drawing/2014/main" id="{E943F1A5-EBF3-0B46-898F-44ADB670FF42}"/>
                </a:ext>
              </a:extLst>
            </p:cNvPr>
            <p:cNvSpPr/>
            <p:nvPr/>
          </p:nvSpPr>
          <p:spPr>
            <a:xfrm>
              <a:off x="1468582" y="3429000"/>
              <a:ext cx="7218218"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A29B63-961A-D345-B0C2-2D93D437C3C4}"/>
                </a:ext>
              </a:extLst>
            </p:cNvPr>
            <p:cNvSpPr txBox="1"/>
            <p:nvPr/>
          </p:nvSpPr>
          <p:spPr>
            <a:xfrm>
              <a:off x="6622472" y="2401388"/>
              <a:ext cx="3075709" cy="461665"/>
            </a:xfrm>
            <a:prstGeom prst="rect">
              <a:avLst/>
            </a:prstGeom>
            <a:noFill/>
          </p:spPr>
          <p:txBody>
            <a:bodyPr wrap="square" rtlCol="0">
              <a:spAutoFit/>
            </a:bodyPr>
            <a:lstStyle/>
            <a:p>
              <a:r>
                <a:rPr lang="en-US" sz="2400" dirty="0"/>
                <a:t>Logical statement</a:t>
              </a:r>
            </a:p>
          </p:txBody>
        </p:sp>
      </p:grpSp>
      <p:grpSp>
        <p:nvGrpSpPr>
          <p:cNvPr id="22" name="Group 21">
            <a:extLst>
              <a:ext uri="{FF2B5EF4-FFF2-40B4-BE49-F238E27FC236}">
                <a16:creationId xmlns:a16="http://schemas.microsoft.com/office/drawing/2014/main" id="{84F804CD-5B0C-7C41-B8FC-A7892F9D020F}"/>
              </a:ext>
            </a:extLst>
          </p:cNvPr>
          <p:cNvGrpSpPr/>
          <p:nvPr/>
        </p:nvGrpSpPr>
        <p:grpSpPr>
          <a:xfrm>
            <a:off x="9047018" y="2874188"/>
            <a:ext cx="2105653" cy="912918"/>
            <a:chOff x="9047018" y="2874188"/>
            <a:chExt cx="2105653" cy="912918"/>
          </a:xfrm>
        </p:grpSpPr>
        <p:sp>
          <p:nvSpPr>
            <p:cNvPr id="7" name="Rounded Rectangle 6">
              <a:extLst>
                <a:ext uri="{FF2B5EF4-FFF2-40B4-BE49-F238E27FC236}">
                  <a16:creationId xmlns:a16="http://schemas.microsoft.com/office/drawing/2014/main" id="{66C0C4B5-1276-184D-A3A0-247AA69F7B4E}"/>
                </a:ext>
              </a:extLst>
            </p:cNvPr>
            <p:cNvSpPr/>
            <p:nvPr/>
          </p:nvSpPr>
          <p:spPr>
            <a:xfrm>
              <a:off x="9047018" y="3392251"/>
              <a:ext cx="1454727"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AACC3F4-90BC-D942-80E3-29A4775FC8C8}"/>
                </a:ext>
              </a:extLst>
            </p:cNvPr>
            <p:cNvSpPr txBox="1"/>
            <p:nvPr/>
          </p:nvSpPr>
          <p:spPr>
            <a:xfrm>
              <a:off x="9265586" y="2874188"/>
              <a:ext cx="1887085" cy="461665"/>
            </a:xfrm>
            <a:prstGeom prst="rect">
              <a:avLst/>
            </a:prstGeom>
            <a:noFill/>
          </p:spPr>
          <p:txBody>
            <a:bodyPr wrap="square" rtlCol="0">
              <a:spAutoFit/>
            </a:bodyPr>
            <a:lstStyle/>
            <a:p>
              <a:r>
                <a:rPr lang="en-US" sz="2400" dirty="0"/>
                <a:t>Output</a:t>
              </a:r>
            </a:p>
          </p:txBody>
        </p:sp>
      </p:grpSp>
    </p:spTree>
    <p:extLst>
      <p:ext uri="{BB962C8B-B14F-4D97-AF65-F5344CB8AC3E}">
        <p14:creationId xmlns:p14="http://schemas.microsoft.com/office/powerpoint/2010/main" val="174959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918572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frame as its first argument and  returns a data 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Trebuchet MS"/>
                  <a:ea typeface="Trebuchet MS"/>
                  <a:cs typeface="Trebuchet MS"/>
                  <a:sym typeface="Trebuchet MS"/>
                </a:rPr>
                <a:t>specific  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22376</TotalTime>
  <Words>5525</Words>
  <Application>Microsoft Macintosh PowerPoint</Application>
  <PresentationFormat>Widescreen</PresentationFormat>
  <Paragraphs>854</Paragraphs>
  <Slides>63</Slides>
  <Notes>60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63</vt:i4>
      </vt:variant>
    </vt:vector>
  </HeadingPairs>
  <TitlesOfParts>
    <vt:vector size="75" baseType="lpstr">
      <vt:lpstr>Arial</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An Introduction to the R Programming Language </vt:lpstr>
      <vt:lpstr>PowerPoint Presentation</vt:lpstr>
      <vt:lpstr>PowerPoint Presentation</vt:lpstr>
      <vt:lpstr>What is a “Tidy” Data Frame</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filter()</vt:lpstr>
      <vt:lpstr>filter()</vt:lpstr>
      <vt:lpstr>filter()</vt:lpstr>
      <vt:lpstr>filter()</vt:lpstr>
      <vt:lpstr>filter()</vt:lpstr>
      <vt:lpstr>filter()</vt:lpstr>
      <vt:lpstr>Logical tests</vt:lpstr>
      <vt:lpstr>Your Turn 2</vt:lpstr>
      <vt:lpstr>Common mistakes</vt:lpstr>
      <vt:lpstr>Common mistakes</vt:lpstr>
      <vt:lpstr>filter()</vt:lpstr>
      <vt:lpstr>Boolean operators</vt:lpstr>
      <vt:lpstr>filter() variants</vt:lpstr>
      <vt:lpstr>arrange()</vt:lpstr>
      <vt:lpstr>arrange()</vt:lpstr>
      <vt:lpstr>arrange()</vt:lpstr>
      <vt:lpstr>arrange()</vt:lpstr>
      <vt:lpstr>arrange()</vt:lpstr>
      <vt:lpstr>%&gt;%</vt:lpstr>
      <vt:lpstr>Data Analysis Steps</vt:lpstr>
      <vt:lpstr>Data Analysis Steps</vt:lpstr>
      <vt:lpstr>The Pipe Operator %&gt;%</vt:lpstr>
      <vt:lpstr>Data Analysis Steps</vt:lpstr>
      <vt:lpstr>Data Analysis Steps</vt:lpstr>
      <vt:lpstr>Shortcut to type %&gt;% </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What Else?</vt:lpstr>
      <vt:lpstr>select()   also helpful for renaming</vt:lpstr>
      <vt:lpstr>rename()</vt:lpstr>
      <vt:lpstr>PowerPoint Presentation</vt:lpstr>
      <vt:lpstr>select() helpers</vt:lpstr>
      <vt:lpstr>select() helpers</vt:lpstr>
      <vt:lpstr>mutate()</vt:lpstr>
      <vt:lpstr>data types in R</vt:lpstr>
      <vt:lpstr>mutate()</vt:lpstr>
      <vt:lpstr>mutate() + case_when()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215</cp:revision>
  <cp:lastPrinted>2019-05-03T14:53:33Z</cp:lastPrinted>
  <dcterms:modified xsi:type="dcterms:W3CDTF">2019-08-02T15:23:20Z</dcterms:modified>
</cp:coreProperties>
</file>